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0" r:id="rId6"/>
    <p:sldId id="266" r:id="rId7"/>
    <p:sldId id="267" r:id="rId8"/>
    <p:sldId id="265" r:id="rId9"/>
    <p:sldId id="262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9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3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13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2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8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7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1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97C310C-9EFC-490B-8269-205FB1C7B21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9672747-580E-4DEF-A92F-96052A676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13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D07ED-A0C9-0E3C-0566-CF6D9B6716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Youth Placement</a:t>
            </a:r>
            <a:br>
              <a:rPr lang="en-US" dirty="0"/>
            </a:br>
            <a:r>
              <a:rPr lang="en-US" sz="3000" dirty="0"/>
              <a:t>2</a:t>
            </a:r>
            <a:r>
              <a:rPr lang="en-US" sz="3000" baseline="30000" dirty="0"/>
              <a:t>nd</a:t>
            </a:r>
            <a:r>
              <a:rPr lang="en-US" sz="3000" dirty="0"/>
              <a:t> </a:t>
            </a:r>
            <a:r>
              <a:rPr lang="en-US" sz="3000" cap="none" dirty="0"/>
              <a:t>and </a:t>
            </a:r>
            <a:r>
              <a:rPr lang="en-US" sz="3000" dirty="0"/>
              <a:t>4</a:t>
            </a:r>
            <a:r>
              <a:rPr lang="en-US" sz="3000" baseline="30000" dirty="0"/>
              <a:t>th</a:t>
            </a:r>
            <a:r>
              <a:rPr lang="en-US" sz="3000" dirty="0"/>
              <a:t> </a:t>
            </a:r>
            <a:r>
              <a:rPr lang="en-US" sz="3000" cap="none" dirty="0"/>
              <a:t>Quarter After Exit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B26790-566A-D567-020F-1292644BB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892822"/>
          </a:xfrm>
        </p:spPr>
        <p:txBody>
          <a:bodyPr>
            <a:normAutofit/>
          </a:bodyPr>
          <a:lstStyle/>
          <a:p>
            <a:r>
              <a:rPr lang="en-US" dirty="0"/>
              <a:t>PIRL 1900/1901</a:t>
            </a:r>
          </a:p>
          <a:p>
            <a:r>
              <a:rPr lang="en-US" dirty="0"/>
              <a:t> Occupational Skills Training</a:t>
            </a:r>
          </a:p>
          <a:p>
            <a:r>
              <a:rPr lang="en-US" dirty="0"/>
              <a:t>Postsecondary Education</a:t>
            </a:r>
          </a:p>
          <a:p>
            <a:r>
              <a:rPr lang="en-US" dirty="0"/>
              <a:t> Secondary Education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14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37679-1A68-5A7B-6E85-574B9F782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Entry errors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34D1E0-6C06-BEB5-4ACD-C2F0F2D83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06" y="2045368"/>
            <a:ext cx="10936706" cy="4812632"/>
          </a:xfrm>
          <a:prstGeom prst="rect">
            <a:avLst/>
          </a:prstGeom>
        </p:spPr>
      </p:pic>
      <p:sp>
        <p:nvSpPr>
          <p:cNvPr id="7" name="Arrow: Notched Right 6">
            <a:extLst>
              <a:ext uri="{FF2B5EF4-FFF2-40B4-BE49-F238E27FC236}">
                <a16:creationId xmlns:a16="http://schemas.microsoft.com/office/drawing/2014/main" id="{82158EFB-B465-D88E-2BFC-7E4D32E38907}"/>
              </a:ext>
            </a:extLst>
          </p:cNvPr>
          <p:cNvSpPr/>
          <p:nvPr/>
        </p:nvSpPr>
        <p:spPr>
          <a:xfrm rot="10800000">
            <a:off x="8224422" y="3599727"/>
            <a:ext cx="978408" cy="43178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E444B1-CD36-7BFF-8B0B-738FE25FC655}"/>
              </a:ext>
            </a:extLst>
          </p:cNvPr>
          <p:cNvSpPr txBox="1"/>
          <p:nvPr/>
        </p:nvSpPr>
        <p:spPr>
          <a:xfrm>
            <a:off x="9202830" y="3662179"/>
            <a:ext cx="2167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Completion Date Blank</a:t>
            </a:r>
          </a:p>
        </p:txBody>
      </p:sp>
    </p:spTree>
    <p:extLst>
      <p:ext uri="{BB962C8B-B14F-4D97-AF65-F5344CB8AC3E}">
        <p14:creationId xmlns:p14="http://schemas.microsoft.com/office/powerpoint/2010/main" val="1299033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59D7C1-6E25-48C3-B420-ED45FFDB7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7262" y="0"/>
            <a:ext cx="60647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74EBE0-04D0-42B1-93D5-4FC7C9EBA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2054942"/>
            <a:ext cx="6072309" cy="18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DE9286-4EAB-FB0C-9A55-4D93D8682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50" y="2194560"/>
            <a:ext cx="5418961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spc="150">
                <a:solidFill>
                  <a:schemeClr val="tx2"/>
                </a:solidFill>
              </a:rPr>
              <a:t>questions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EAEB6D-60FF-455D-B8CC-2AC963CE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 descr="Question mark on green pastel background">
            <a:extLst>
              <a:ext uri="{FF2B5EF4-FFF2-40B4-BE49-F238E27FC236}">
                <a16:creationId xmlns:a16="http://schemas.microsoft.com/office/drawing/2014/main" id="{3EADE007-8DA0-DBE7-E49F-652EE7D69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75" y="1589099"/>
            <a:ext cx="4851141" cy="363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152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6A675-9D41-D648-1A47-9F89F14F7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99BD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Youth Employment and Training Measure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99BD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99BD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(Core Performance Measure)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F24A1-0EDD-1BC5-FFDA-AD8A4447C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A-1. Title I Youth Education and Employment Rate - 2nd Quarter After Exit</a:t>
            </a:r>
          </a:p>
          <a:p>
            <a:r>
              <a:rPr lang="en-US" b="0" i="0" dirty="0">
                <a:solidFill>
                  <a:srgbClr val="212529"/>
                </a:solidFill>
                <a:effectLst/>
                <a:latin typeface="Source Sans Pro Web"/>
              </a:rPr>
              <a:t>The percentage of Title I Youth program participants who are in education or training activities, or in unsubsidized employment, during the second quarter after exit from the program.</a:t>
            </a:r>
          </a:p>
          <a:p>
            <a:r>
              <a:rPr lang="en-US" dirty="0"/>
              <a:t>Credential Attainment: Remember, </a:t>
            </a:r>
            <a:r>
              <a:rPr lang="en-US" b="0" i="0" dirty="0">
                <a:solidFill>
                  <a:srgbClr val="212529"/>
                </a:solidFill>
                <a:effectLst/>
                <a:latin typeface="Source Sans Pro Web"/>
              </a:rPr>
              <a:t> A participant who has attained a secondary school diploma or its recognized equivalent (HSE) is included in the percentage of participants who have attained a secondary school diploma or its recognized equivalent only if the participant also is employed or is enrolled in an education or training program leading to a recognized postsecondary credential within one year after exit from the program</a:t>
            </a:r>
          </a:p>
          <a:p>
            <a:r>
              <a:rPr lang="en-US" dirty="0"/>
              <a:t>P1900/1901: </a:t>
            </a:r>
            <a:r>
              <a:rPr lang="en-US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 used as the Education segment of this core performance measure</a:t>
            </a:r>
          </a:p>
        </p:txBody>
      </p:sp>
    </p:spTree>
    <p:extLst>
      <p:ext uri="{BB962C8B-B14F-4D97-AF65-F5344CB8AC3E}">
        <p14:creationId xmlns:p14="http://schemas.microsoft.com/office/powerpoint/2010/main" val="163279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E046F-AB60-303C-6CC9-5D58F5BD2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Capturing Youth Placement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654C7A-E88E-D25D-D1C2-F5D847328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601" y="2143801"/>
            <a:ext cx="11045805" cy="4459274"/>
          </a:xfrm>
          <a:prstGeom prst="rect">
            <a:avLst/>
          </a:prstGeom>
        </p:spPr>
      </p:pic>
      <p:sp>
        <p:nvSpPr>
          <p:cNvPr id="4" name="Arrow: Notched Right 3">
            <a:extLst>
              <a:ext uri="{FF2B5EF4-FFF2-40B4-BE49-F238E27FC236}">
                <a16:creationId xmlns:a16="http://schemas.microsoft.com/office/drawing/2014/main" id="{F2CDB434-CAED-281C-D9D1-654729F118BA}"/>
              </a:ext>
            </a:extLst>
          </p:cNvPr>
          <p:cNvSpPr/>
          <p:nvPr/>
        </p:nvSpPr>
        <p:spPr>
          <a:xfrm rot="5400000">
            <a:off x="1687781" y="1619022"/>
            <a:ext cx="1032874" cy="484632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Notched Right 4">
            <a:extLst>
              <a:ext uri="{FF2B5EF4-FFF2-40B4-BE49-F238E27FC236}">
                <a16:creationId xmlns:a16="http://schemas.microsoft.com/office/drawing/2014/main" id="{9EB7F85F-8EA5-D5A1-C79B-3A145A76BD32}"/>
              </a:ext>
            </a:extLst>
          </p:cNvPr>
          <p:cNvSpPr/>
          <p:nvPr/>
        </p:nvSpPr>
        <p:spPr>
          <a:xfrm rot="10800000">
            <a:off x="6602233" y="2785770"/>
            <a:ext cx="1032874" cy="321615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Notched Right 5">
            <a:extLst>
              <a:ext uri="{FF2B5EF4-FFF2-40B4-BE49-F238E27FC236}">
                <a16:creationId xmlns:a16="http://schemas.microsoft.com/office/drawing/2014/main" id="{C18A758F-DA9C-B26B-E4A0-098B812A177A}"/>
              </a:ext>
            </a:extLst>
          </p:cNvPr>
          <p:cNvSpPr/>
          <p:nvPr/>
        </p:nvSpPr>
        <p:spPr>
          <a:xfrm rot="10800000">
            <a:off x="7635107" y="3107384"/>
            <a:ext cx="708793" cy="321615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Notched Right 8">
            <a:extLst>
              <a:ext uri="{FF2B5EF4-FFF2-40B4-BE49-F238E27FC236}">
                <a16:creationId xmlns:a16="http://schemas.microsoft.com/office/drawing/2014/main" id="{0F272388-6078-A45B-D406-C2F94E10E58F}"/>
              </a:ext>
            </a:extLst>
          </p:cNvPr>
          <p:cNvSpPr/>
          <p:nvPr/>
        </p:nvSpPr>
        <p:spPr>
          <a:xfrm rot="10800000">
            <a:off x="8008383" y="3429000"/>
            <a:ext cx="590333" cy="31685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Notched Right 9">
            <a:extLst>
              <a:ext uri="{FF2B5EF4-FFF2-40B4-BE49-F238E27FC236}">
                <a16:creationId xmlns:a16="http://schemas.microsoft.com/office/drawing/2014/main" id="{B62C517B-2342-0A66-6E51-6F4EB4AB235B}"/>
              </a:ext>
            </a:extLst>
          </p:cNvPr>
          <p:cNvSpPr/>
          <p:nvPr/>
        </p:nvSpPr>
        <p:spPr>
          <a:xfrm>
            <a:off x="320205" y="3662658"/>
            <a:ext cx="590333" cy="31685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Notched Right 10">
            <a:extLst>
              <a:ext uri="{FF2B5EF4-FFF2-40B4-BE49-F238E27FC236}">
                <a16:creationId xmlns:a16="http://schemas.microsoft.com/office/drawing/2014/main" id="{6589C50D-1843-0063-B421-47781414AD7C}"/>
              </a:ext>
            </a:extLst>
          </p:cNvPr>
          <p:cNvSpPr/>
          <p:nvPr/>
        </p:nvSpPr>
        <p:spPr>
          <a:xfrm rot="10800000">
            <a:off x="8072699" y="5091407"/>
            <a:ext cx="590333" cy="31685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F6219A-EDD6-A91A-B1F8-DAD492BD8279}"/>
              </a:ext>
            </a:extLst>
          </p:cNvPr>
          <p:cNvSpPr txBox="1"/>
          <p:nvPr/>
        </p:nvSpPr>
        <p:spPr>
          <a:xfrm>
            <a:off x="611568" y="1421723"/>
            <a:ext cx="1350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Training Outcomes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A2A1A0-ED25-A676-5E38-8FC2AE7DF8A9}"/>
              </a:ext>
            </a:extLst>
          </p:cNvPr>
          <p:cNvSpPr txBox="1"/>
          <p:nvPr/>
        </p:nvSpPr>
        <p:spPr>
          <a:xfrm>
            <a:off x="8343900" y="2402650"/>
            <a:ext cx="3511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Select Category: Secondary, Post Secondary, Occupational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21DDB4-FC2B-C967-B935-2B8AD18409BD}"/>
              </a:ext>
            </a:extLst>
          </p:cNvPr>
          <p:cNvSpPr txBox="1"/>
          <p:nvPr/>
        </p:nvSpPr>
        <p:spPr>
          <a:xfrm>
            <a:off x="8689361" y="3048981"/>
            <a:ext cx="2971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Select Type: from dropdown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A8845F-FF27-35AD-75C9-156C33C42226}"/>
              </a:ext>
            </a:extLst>
          </p:cNvPr>
          <p:cNvSpPr txBox="1"/>
          <p:nvPr/>
        </p:nvSpPr>
        <p:spPr>
          <a:xfrm>
            <a:off x="8642803" y="3449660"/>
            <a:ext cx="291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Completion Date: Blank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CCF474-8717-3EF4-733F-EC6D711B6C33}"/>
              </a:ext>
            </a:extLst>
          </p:cNvPr>
          <p:cNvSpPr txBox="1"/>
          <p:nvPr/>
        </p:nvSpPr>
        <p:spPr>
          <a:xfrm>
            <a:off x="-743074" y="3418313"/>
            <a:ext cx="1378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Attainment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Status: In Process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3C683-AA4D-E53E-F7D4-A016556262BE}"/>
              </a:ext>
            </a:extLst>
          </p:cNvPr>
          <p:cNvSpPr txBox="1"/>
          <p:nvPr/>
        </p:nvSpPr>
        <p:spPr>
          <a:xfrm>
            <a:off x="8958199" y="4906741"/>
            <a:ext cx="20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 can be tied to a previous training (i.e. HSE)</a:t>
            </a:r>
          </a:p>
        </p:txBody>
      </p:sp>
      <p:sp>
        <p:nvSpPr>
          <p:cNvPr id="18" name="Arrow: Notched Right 17">
            <a:extLst>
              <a:ext uri="{FF2B5EF4-FFF2-40B4-BE49-F238E27FC236}">
                <a16:creationId xmlns:a16="http://schemas.microsoft.com/office/drawing/2014/main" id="{98A20F39-958C-DFA9-87B1-D5FAFEF339A7}"/>
              </a:ext>
            </a:extLst>
          </p:cNvPr>
          <p:cNvSpPr/>
          <p:nvPr/>
        </p:nvSpPr>
        <p:spPr>
          <a:xfrm rot="10800000">
            <a:off x="4588243" y="3979512"/>
            <a:ext cx="590333" cy="31685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247B6E-2899-1314-0852-6806B0C58129}"/>
              </a:ext>
            </a:extLst>
          </p:cNvPr>
          <p:cNvSpPr txBox="1"/>
          <p:nvPr/>
        </p:nvSpPr>
        <p:spPr>
          <a:xfrm>
            <a:off x="5493972" y="3818992"/>
            <a:ext cx="2256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Leads to Cred/</a:t>
            </a:r>
            <a:r>
              <a:rPr lang="en-US" dirty="0" err="1">
                <a:solidFill>
                  <a:schemeClr val="bg1"/>
                </a:solidFill>
              </a:rPr>
              <a:t>Empl</a:t>
            </a:r>
            <a:r>
              <a:rPr lang="en-US" dirty="0">
                <a:solidFill>
                  <a:schemeClr val="bg1"/>
                </a:solidFill>
              </a:rPr>
              <a:t>.: Yes or Blank</a:t>
            </a:r>
          </a:p>
        </p:txBody>
      </p:sp>
    </p:spTree>
    <p:extLst>
      <p:ext uri="{BB962C8B-B14F-4D97-AF65-F5344CB8AC3E}">
        <p14:creationId xmlns:p14="http://schemas.microsoft.com/office/powerpoint/2010/main" val="100601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66532-A459-A654-7D37-76C291C3D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Capturing Youth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B111E-73F8-24AA-7E15-376FFB966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118" y="2023255"/>
            <a:ext cx="9784080" cy="420624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Captured from the </a:t>
            </a:r>
            <a:r>
              <a:rPr lang="en-US" b="1" u="sng" dirty="0">
                <a:solidFill>
                  <a:schemeClr val="bg1"/>
                </a:solidFill>
              </a:rPr>
              <a:t>Training Outcomes</a:t>
            </a:r>
            <a:r>
              <a:rPr lang="en-US" dirty="0">
                <a:solidFill>
                  <a:schemeClr val="bg1"/>
                </a:solidFill>
              </a:rPr>
              <a:t> Tab. The Outcome Tab is independent of other tabs; the outcome does not have to be associated with a Service or Achievement Objective.</a:t>
            </a:r>
          </a:p>
          <a:p>
            <a:r>
              <a:rPr lang="en-US" b="1" dirty="0">
                <a:solidFill>
                  <a:schemeClr val="bg1"/>
                </a:solidFill>
              </a:rPr>
              <a:t>Category: </a:t>
            </a:r>
            <a:r>
              <a:rPr lang="en-US" dirty="0">
                <a:solidFill>
                  <a:schemeClr val="bg1"/>
                </a:solidFill>
              </a:rPr>
              <a:t>Secondary Ed., Post Secondary Ed. or Occupational Training</a:t>
            </a:r>
          </a:p>
          <a:p>
            <a:r>
              <a:rPr lang="en-US" b="1" dirty="0">
                <a:solidFill>
                  <a:schemeClr val="bg1"/>
                </a:solidFill>
              </a:rPr>
              <a:t>Type: </a:t>
            </a:r>
            <a:r>
              <a:rPr lang="en-US" dirty="0">
                <a:solidFill>
                  <a:schemeClr val="bg1"/>
                </a:solidFill>
              </a:rPr>
              <a:t>Select from dropdown associated with the category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Completion Date:</a:t>
            </a:r>
            <a:r>
              <a:rPr lang="en-US" dirty="0">
                <a:solidFill>
                  <a:schemeClr val="bg1"/>
                </a:solidFill>
              </a:rPr>
              <a:t> Blank </a:t>
            </a:r>
          </a:p>
          <a:p>
            <a:r>
              <a:rPr lang="en-US" b="1" dirty="0">
                <a:solidFill>
                  <a:schemeClr val="bg1"/>
                </a:solidFill>
              </a:rPr>
              <a:t>Attainment Status: </a:t>
            </a:r>
            <a:r>
              <a:rPr lang="en-US" dirty="0">
                <a:solidFill>
                  <a:schemeClr val="bg1"/>
                </a:solidFill>
              </a:rPr>
              <a:t>In Process – Intended Credential Pending</a:t>
            </a:r>
          </a:p>
          <a:p>
            <a:r>
              <a:rPr lang="en-US" b="1" dirty="0">
                <a:solidFill>
                  <a:schemeClr val="bg1"/>
                </a:solidFill>
              </a:rPr>
              <a:t>Leads to Cred./</a:t>
            </a:r>
            <a:r>
              <a:rPr lang="en-US" b="1" dirty="0" err="1">
                <a:solidFill>
                  <a:schemeClr val="bg1"/>
                </a:solidFill>
              </a:rPr>
              <a:t>Empl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dirty="0">
                <a:solidFill>
                  <a:schemeClr val="bg1"/>
                </a:solidFill>
              </a:rPr>
              <a:t>– Yes or Blank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5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B51E7-5FD3-EC34-AE0A-1C78F29A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Documentation Requirements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FFE872-8F33-42AC-D87C-9E3F743FCE1C}"/>
              </a:ext>
            </a:extLst>
          </p:cNvPr>
          <p:cNvSpPr txBox="1"/>
          <p:nvPr/>
        </p:nvSpPr>
        <p:spPr>
          <a:xfrm>
            <a:off x="1817225" y="2268638"/>
            <a:ext cx="8194875" cy="3338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Cross-Match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Copy of registration record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Case notes  (detailed)                                                                                         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School records or verification of enrollment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Transcript or report card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bg1"/>
                </a:solidFill>
              </a:rPr>
              <a:t>• Vendor/training provider training documentation</a:t>
            </a:r>
          </a:p>
        </p:txBody>
      </p:sp>
    </p:spTree>
    <p:extLst>
      <p:ext uri="{BB962C8B-B14F-4D97-AF65-F5344CB8AC3E}">
        <p14:creationId xmlns:p14="http://schemas.microsoft.com/office/powerpoint/2010/main" val="218051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F4EE-D624-66FF-928F-010B25398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Capturing Military Employment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BF18AE-8108-8456-118B-0EB145C9A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15375" y="2150621"/>
            <a:ext cx="2275712" cy="3429000"/>
          </a:xfrm>
        </p:spPr>
        <p:txBody>
          <a:bodyPr/>
          <a:lstStyle/>
          <a:p>
            <a:r>
              <a:rPr lang="en-US" dirty="0"/>
              <a:t>Military employment is captured from the Employment Outcomes Tab.</a:t>
            </a:r>
          </a:p>
          <a:p>
            <a:r>
              <a:rPr lang="en-US" dirty="0"/>
              <a:t>You  MUST enter manual wages for it to be captured on the PIRL. A NAICS code MUST be entered to activate the Manual Wages Tab.</a:t>
            </a:r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E46AD3E7-6C85-C543-558B-2386E3CB2C8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230" b="3230"/>
          <a:stretch/>
        </p:blipFill>
        <p:spPr>
          <a:xfrm>
            <a:off x="342900" y="2211388"/>
            <a:ext cx="8215313" cy="3932237"/>
          </a:xfrm>
          <a:prstGeom prst="rect">
            <a:avLst/>
          </a:prstGeom>
          <a:solidFill>
            <a:srgbClr val="F2F2F2">
              <a:lumMod val="60000"/>
              <a:lumOff val="40000"/>
            </a:srgbClr>
          </a:solidFill>
        </p:spPr>
      </p:pic>
    </p:spTree>
    <p:extLst>
      <p:ext uri="{BB962C8B-B14F-4D97-AF65-F5344CB8AC3E}">
        <p14:creationId xmlns:p14="http://schemas.microsoft.com/office/powerpoint/2010/main" val="229738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BFE306-B03C-41BC-1199-0934A7CF1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785" y="1052181"/>
            <a:ext cx="6306430" cy="475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29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E30EA-F9CA-30DF-BBC6-6DF5D6999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exit Training completion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1066AE-F29B-1995-2456-555922DDD680}"/>
              </a:ext>
            </a:extLst>
          </p:cNvPr>
          <p:cNvSpPr txBox="1"/>
          <p:nvPr/>
        </p:nvSpPr>
        <p:spPr>
          <a:xfrm>
            <a:off x="2594344" y="2424122"/>
            <a:ext cx="6477886" cy="3330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you are able to ascertain the participant completed their post exit training:</a:t>
            </a:r>
            <a:endParaRPr lang="en-US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 in Completion Date</a:t>
            </a:r>
            <a:endParaRPr lang="en-US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 Attainment Status</a:t>
            </a:r>
            <a:endParaRPr lang="en-US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 in Certification Date (required)</a:t>
            </a:r>
            <a:endParaRPr lang="en-US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89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1A822-0CFA-0C01-C4CA-EFC9757B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Entry errors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8975FE-1BB7-BB7F-8510-9A2F55B86E72}"/>
              </a:ext>
            </a:extLst>
          </p:cNvPr>
          <p:cNvSpPr txBox="1"/>
          <p:nvPr/>
        </p:nvSpPr>
        <p:spPr>
          <a:xfrm>
            <a:off x="3047036" y="2533314"/>
            <a:ext cx="6094070" cy="3142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participant dropped out of the program, exited and could not be contacted. Even though Attainment Status was “Incomplete – did not attain or intend credential” because the completion date was left blank it filled in PIRL 1900 &amp; 1901.</a:t>
            </a:r>
            <a:endParaRPr lang="en-US" sz="2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analysis of a random sample of Youth credited with second quarter Youth Placement (PIRL 1900) revealed an error rate of roughly </a:t>
            </a:r>
            <a:r>
              <a:rPr lang="en-US" sz="20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20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because completion date was blank.                                           </a:t>
            </a:r>
            <a:endParaRPr lang="en-US" sz="2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155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2030</TotalTime>
  <Words>482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Calibri</vt:lpstr>
      <vt:lpstr>Corbel</vt:lpstr>
      <vt:lpstr>Source Sans Pro</vt:lpstr>
      <vt:lpstr>Source Sans Pro Web</vt:lpstr>
      <vt:lpstr>Symbol</vt:lpstr>
      <vt:lpstr>Times New Roman</vt:lpstr>
      <vt:lpstr>Wingdings</vt:lpstr>
      <vt:lpstr>Banded</vt:lpstr>
      <vt:lpstr>Youth Placement 2nd and 4th Quarter After Exit </vt:lpstr>
      <vt:lpstr>Youth Employment and Training Measure (Core Performance Measure)</vt:lpstr>
      <vt:lpstr>Capturing Youth Placement</vt:lpstr>
      <vt:lpstr>Capturing Youth Placement</vt:lpstr>
      <vt:lpstr>Documentation Requirements</vt:lpstr>
      <vt:lpstr>Capturing Military Employment</vt:lpstr>
      <vt:lpstr>PowerPoint Presentation</vt:lpstr>
      <vt:lpstr>Post exit Training completion </vt:lpstr>
      <vt:lpstr>Data Entry errors</vt:lpstr>
      <vt:lpstr>Data Entry errors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Placement 2nd and 4th Quarter After Exit</dc:title>
  <dc:creator>Vankampen, Mark [DOL]</dc:creator>
  <cp:lastModifiedBy>O'Neill McGuire, Kelly</cp:lastModifiedBy>
  <cp:revision>4</cp:revision>
  <dcterms:created xsi:type="dcterms:W3CDTF">2024-02-05T17:46:50Z</dcterms:created>
  <dcterms:modified xsi:type="dcterms:W3CDTF">2025-11-19T17:38:52Z</dcterms:modified>
</cp:coreProperties>
</file>